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0" r:id="rId2"/>
    <p:sldId id="258" r:id="rId3"/>
  </p:sldIdLst>
  <p:sldSz cx="7561263" cy="10693400"/>
  <p:notesSz cx="6735763" cy="9872663"/>
  <p:defaultTextStyle>
    <a:defPPr>
      <a:defRPr lang="ja-JP"/>
    </a:defPPr>
    <a:lvl1pPr marL="0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04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06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10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015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518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022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526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028" algn="l" defTabSz="104300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C0"/>
    <a:srgbClr val="FF99FF"/>
    <a:srgbClr val="93FF93"/>
    <a:srgbClr val="FEBAEB"/>
    <a:srgbClr val="FD7FD9"/>
    <a:srgbClr val="FFE79B"/>
    <a:srgbClr val="FFD44B"/>
    <a:srgbClr val="FF33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9" autoAdjust="0"/>
    <p:restoredTop sz="98741" autoAdjust="0"/>
  </p:normalViewPr>
  <p:slideViewPr>
    <p:cSldViewPr>
      <p:cViewPr varScale="1">
        <p:scale>
          <a:sx n="48" d="100"/>
          <a:sy n="48" d="100"/>
        </p:scale>
        <p:origin x="2604" y="54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4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1B9D2-C0FD-4EE9-968A-CFAB871A6412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9479"/>
            <a:ext cx="5389563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736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41158-0AAF-40DD-93C4-1A8DB707C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569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6" y="3321887"/>
            <a:ext cx="6427074" cy="229214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0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19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3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5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9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9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4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8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646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2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3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5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326837"/>
            <a:ext cx="2488915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7"/>
            <a:ext cx="2488915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8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8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43" indent="0">
              <a:buNone/>
              <a:defRPr sz="2300" b="1"/>
            </a:lvl2pPr>
            <a:lvl3pPr marL="1043086" indent="0">
              <a:buNone/>
              <a:defRPr sz="2100" b="1"/>
            </a:lvl3pPr>
            <a:lvl4pPr marL="1564630" indent="0">
              <a:buNone/>
              <a:defRPr sz="1900" b="1"/>
            </a:lvl4pPr>
            <a:lvl5pPr marL="2086173" indent="0">
              <a:buNone/>
              <a:defRPr sz="1900" b="1"/>
            </a:lvl5pPr>
            <a:lvl6pPr marL="2607716" indent="0">
              <a:buNone/>
              <a:defRPr sz="1900" b="1"/>
            </a:lvl6pPr>
            <a:lvl7pPr marL="3129259" indent="0">
              <a:buNone/>
              <a:defRPr sz="1900" b="1"/>
            </a:lvl7pPr>
            <a:lvl8pPr marL="3650802" indent="0">
              <a:buNone/>
              <a:defRPr sz="1900" b="1"/>
            </a:lvl8pPr>
            <a:lvl9pPr marL="4172346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8" y="2393638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43" indent="0">
              <a:buNone/>
              <a:defRPr sz="2300" b="1"/>
            </a:lvl2pPr>
            <a:lvl3pPr marL="1043086" indent="0">
              <a:buNone/>
              <a:defRPr sz="2100" b="1"/>
            </a:lvl3pPr>
            <a:lvl4pPr marL="1564630" indent="0">
              <a:buNone/>
              <a:defRPr sz="1900" b="1"/>
            </a:lvl4pPr>
            <a:lvl5pPr marL="2086173" indent="0">
              <a:buNone/>
              <a:defRPr sz="1900" b="1"/>
            </a:lvl5pPr>
            <a:lvl6pPr marL="2607716" indent="0">
              <a:buNone/>
              <a:defRPr sz="1900" b="1"/>
            </a:lvl6pPr>
            <a:lvl7pPr marL="3129259" indent="0">
              <a:buNone/>
              <a:defRPr sz="1900" b="1"/>
            </a:lvl7pPr>
            <a:lvl8pPr marL="3650802" indent="0">
              <a:buNone/>
              <a:defRPr sz="1900" b="1"/>
            </a:lvl8pPr>
            <a:lvl9pPr marL="4172346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8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0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8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4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43" indent="0">
              <a:buNone/>
              <a:defRPr sz="1400"/>
            </a:lvl2pPr>
            <a:lvl3pPr marL="1043086" indent="0">
              <a:buNone/>
              <a:defRPr sz="1100"/>
            </a:lvl3pPr>
            <a:lvl4pPr marL="1564630" indent="0">
              <a:buNone/>
              <a:defRPr sz="1000"/>
            </a:lvl4pPr>
            <a:lvl5pPr marL="2086173" indent="0">
              <a:buNone/>
              <a:defRPr sz="1000"/>
            </a:lvl5pPr>
            <a:lvl6pPr marL="2607716" indent="0">
              <a:buNone/>
              <a:defRPr sz="1000"/>
            </a:lvl6pPr>
            <a:lvl7pPr marL="3129259" indent="0">
              <a:buNone/>
              <a:defRPr sz="1000"/>
            </a:lvl7pPr>
            <a:lvl8pPr marL="3650802" indent="0">
              <a:buNone/>
              <a:defRPr sz="1000"/>
            </a:lvl8pPr>
            <a:lvl9pPr marL="41723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0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1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1" y="955476"/>
            <a:ext cx="4536758" cy="6416040"/>
          </a:xfrm>
        </p:spPr>
        <p:txBody>
          <a:bodyPr/>
          <a:lstStyle>
            <a:lvl1pPr marL="0" indent="0">
              <a:buNone/>
              <a:defRPr sz="3600"/>
            </a:lvl1pPr>
            <a:lvl2pPr marL="521543" indent="0">
              <a:buNone/>
              <a:defRPr sz="3200"/>
            </a:lvl2pPr>
            <a:lvl3pPr marL="1043086" indent="0">
              <a:buNone/>
              <a:defRPr sz="2700"/>
            </a:lvl3pPr>
            <a:lvl4pPr marL="1564630" indent="0">
              <a:buNone/>
              <a:defRPr sz="2300"/>
            </a:lvl4pPr>
            <a:lvl5pPr marL="2086173" indent="0">
              <a:buNone/>
              <a:defRPr sz="2300"/>
            </a:lvl5pPr>
            <a:lvl6pPr marL="2607716" indent="0">
              <a:buNone/>
              <a:defRPr sz="2300"/>
            </a:lvl6pPr>
            <a:lvl7pPr marL="3129259" indent="0">
              <a:buNone/>
              <a:defRPr sz="2300"/>
            </a:lvl7pPr>
            <a:lvl8pPr marL="3650802" indent="0">
              <a:buNone/>
              <a:defRPr sz="2300"/>
            </a:lvl8pPr>
            <a:lvl9pPr marL="4172346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1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43" indent="0">
              <a:buNone/>
              <a:defRPr sz="1400"/>
            </a:lvl2pPr>
            <a:lvl3pPr marL="1043086" indent="0">
              <a:buNone/>
              <a:defRPr sz="1100"/>
            </a:lvl3pPr>
            <a:lvl4pPr marL="1564630" indent="0">
              <a:buNone/>
              <a:defRPr sz="1000"/>
            </a:lvl4pPr>
            <a:lvl5pPr marL="2086173" indent="0">
              <a:buNone/>
              <a:defRPr sz="1000"/>
            </a:lvl5pPr>
            <a:lvl6pPr marL="2607716" indent="0">
              <a:buNone/>
              <a:defRPr sz="1000"/>
            </a:lvl6pPr>
            <a:lvl7pPr marL="3129259" indent="0">
              <a:buNone/>
              <a:defRPr sz="1000"/>
            </a:lvl7pPr>
            <a:lvl8pPr marL="3650802" indent="0">
              <a:buNone/>
              <a:defRPr sz="1000"/>
            </a:lvl8pPr>
            <a:lvl9pPr marL="41723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5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309" tIns="52154" rIns="104309" bIns="52154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9" tIns="52154" rIns="104309" bIns="52154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9" tIns="52154" rIns="104309" bIns="5215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3086"/>
            <a:fld id="{7BAEA7B8-D8E4-48C6-A9C7-AF87F0F5472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1043086"/>
              <a:t>2018/10/26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3" y="9911199"/>
            <a:ext cx="2394400" cy="569324"/>
          </a:xfrm>
          <a:prstGeom prst="rect">
            <a:avLst/>
          </a:prstGeom>
        </p:spPr>
        <p:txBody>
          <a:bodyPr vert="horz" lIns="104309" tIns="52154" rIns="104309" bIns="5215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3086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9" tIns="52154" rIns="104309" bIns="5215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43086"/>
            <a:fld id="{99EC33F8-F7DF-4491-B9F7-04D6E6E6E1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1043086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7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4308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58" indent="-391158" algn="l" defTabSz="1043086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507" indent="-325964" algn="l" defTabSz="104308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58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401" indent="-260772" algn="l" defTabSz="104308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944" indent="-260772" algn="l" defTabSz="104308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88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0031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574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3117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43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86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630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73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716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259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802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346" algn="l" defTabSz="104308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1.xml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45" y="5187007"/>
            <a:ext cx="4450898" cy="1695771"/>
          </a:xfrm>
          <a:prstGeom prst="rect">
            <a:avLst/>
          </a:prstGeom>
          <a:ln>
            <a:noFill/>
          </a:ln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82" y="1554943"/>
            <a:ext cx="1546966" cy="1048188"/>
          </a:xfrm>
          <a:prstGeom prst="rect">
            <a:avLst/>
          </a:prstGeom>
        </p:spPr>
      </p:pic>
      <p:pic>
        <p:nvPicPr>
          <p:cNvPr id="3079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04" t="6177" r="1643" b="-6177"/>
          <a:stretch/>
        </p:blipFill>
        <p:spPr bwMode="auto">
          <a:xfrm>
            <a:off x="5675691" y="1746300"/>
            <a:ext cx="188557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324971" y="162124"/>
            <a:ext cx="6911320" cy="3768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4302" tIns="52151" rIns="104302" bIns="5215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latin typeface="ＭＳ Ｐゴシック"/>
                <a:ea typeface="HG丸ｺﾞｼｯｸM-PRO"/>
              </a:rPr>
              <a:t>相模原市就職支援</a:t>
            </a:r>
            <a:r>
              <a:rPr lang="ja-JP" altLang="en-US" sz="1600" dirty="0" smtClean="0">
                <a:latin typeface="ＭＳ Ｐゴシック"/>
                <a:ea typeface="HG丸ｺﾞｼｯｸM-PRO"/>
              </a:rPr>
              <a:t>センター　求職者</a:t>
            </a:r>
            <a:r>
              <a:rPr lang="ja-JP" altLang="en-US" sz="1600" dirty="0">
                <a:latin typeface="ＭＳ Ｐゴシック"/>
                <a:ea typeface="HG丸ｺﾞｼｯｸM-PRO"/>
              </a:rPr>
              <a:t>支援講座</a:t>
            </a:r>
            <a:endParaRPr lang="ja-JP" altLang="en-US" sz="1200" dirty="0">
              <a:latin typeface="ＭＳ Ｐゴシック"/>
              <a:cs typeface="ＭＳ Ｐゴシック"/>
            </a:endParaRPr>
          </a:p>
          <a:p>
            <a:pPr algn="ctr"/>
            <a:endParaRPr lang="ja-JP" altLang="en-US" sz="1100" kern="100" dirty="0">
              <a:ea typeface="ＭＳ 明朝"/>
              <a:cs typeface="Times New Roman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03773" y="9756187"/>
            <a:ext cx="6761433" cy="486904"/>
          </a:xfrm>
          <a:prstGeom prst="rect">
            <a:avLst/>
          </a:prstGeom>
        </p:spPr>
        <p:txBody>
          <a:bodyPr wrap="square" lIns="104302" tIns="52151" rIns="104302" bIns="52151">
            <a:spAutoFit/>
          </a:bodyPr>
          <a:lstStyle/>
          <a:p>
            <a:pPr defTabSz="1142822"/>
            <a:r>
              <a:rPr lang="ja-JP" altLang="en-US" sz="1200" dirty="0">
                <a:solidFill>
                  <a:prstClr val="black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相模原市就職支援センターでは、予約制で専門相談員による個別相談（キャリアコンサルティング）を実施しています。セミナー同時予約も可能です。どうぞご利用ください。</a:t>
            </a:r>
            <a:endParaRPr lang="en-US" altLang="ja-JP" sz="1200" dirty="0">
              <a:solidFill>
                <a:prstClr val="black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0838" y="8632947"/>
            <a:ext cx="6707302" cy="1094722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104302" tIns="52151" rIns="104302" bIns="5215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HG丸ｺﾞｼｯｸM-PRO"/>
              </a:rPr>
              <a:t>お申込み・お問い合わせ：月～金、第２・４土曜日 ＜午前</a:t>
            </a:r>
            <a:r>
              <a:rPr lang="en-US" sz="1400" dirty="0">
                <a:solidFill>
                  <a:srgbClr val="000000"/>
                </a:solidFill>
                <a:latin typeface="HG丸ｺﾞｼｯｸM-PRO"/>
              </a:rPr>
              <a:t>8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HG丸ｺﾞｼｯｸM-PRO"/>
              </a:rPr>
              <a:t>時</a:t>
            </a:r>
            <a:r>
              <a:rPr lang="en-US" sz="1400" dirty="0">
                <a:solidFill>
                  <a:srgbClr val="000000"/>
                </a:solidFill>
                <a:latin typeface="HG丸ｺﾞｼｯｸM-PRO"/>
              </a:rPr>
              <a:t>30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HG丸ｺﾞｼｯｸM-PRO"/>
              </a:rPr>
              <a:t>分～午後</a:t>
            </a:r>
            <a:r>
              <a:rPr lang="en-US" sz="1400" dirty="0">
                <a:solidFill>
                  <a:srgbClr val="000000"/>
                </a:solidFill>
                <a:latin typeface="HG丸ｺﾞｼｯｸM-PRO"/>
              </a:rPr>
              <a:t>5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HG丸ｺﾞｼｯｸM-PRO"/>
              </a:rPr>
              <a:t>時＞</a:t>
            </a:r>
            <a:endParaRPr lang="en-US" altLang="ja-JP" sz="1400" dirty="0">
              <a:solidFill>
                <a:srgbClr val="000000"/>
              </a:solidFill>
              <a:latin typeface="ＭＳ Ｐゴシック"/>
              <a:ea typeface="HG丸ｺﾞｼｯｸM-PRO"/>
            </a:endParaRPr>
          </a:p>
          <a:p>
            <a:pPr algn="ctr">
              <a:defRPr/>
            </a:pPr>
            <a:endParaRPr kumimoji="0" lang="ja-JP" altLang="en-US" sz="800" kern="0" dirty="0">
              <a:solidFill>
                <a:sysClr val="windowText" lastClr="000000"/>
              </a:solidFill>
              <a:latin typeface="ＭＳ Ｐゴシック"/>
              <a:ea typeface="ＭＳ 明朝"/>
              <a:cs typeface="ＭＳ Ｐゴシック"/>
            </a:endParaRPr>
          </a:p>
          <a:p>
            <a:pPr algn="ctr">
              <a:defRPr/>
            </a:pPr>
            <a:r>
              <a:rPr lang="ja-JP" altLang="en-US" dirty="0">
                <a:solidFill>
                  <a:srgbClr val="000000"/>
                </a:solidFill>
                <a:latin typeface="ＭＳ Ｐゴシック"/>
                <a:ea typeface="HGP創英角ﾎﾟｯﾌﾟ体"/>
              </a:rPr>
              <a:t>相模原市就職支援センター　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/>
                <a:ea typeface="HGP創英角ﾎﾟｯﾌﾟ体"/>
              </a:rPr>
              <a:t>　</a:t>
            </a:r>
            <a:r>
              <a:rPr lang="en-US" dirty="0" smtClean="0">
                <a:solidFill>
                  <a:srgbClr val="000000"/>
                </a:solidFill>
                <a:latin typeface="HGP創英角ﾎﾟｯﾌﾟ体"/>
                <a:ea typeface="HGP創英角ﾎﾟｯﾌﾟ体"/>
                <a:cs typeface="ＭＳ Ｐゴシック"/>
                <a:sym typeface="Wingdings"/>
              </a:rPr>
              <a:t></a:t>
            </a:r>
            <a:r>
              <a:rPr lang="en-US" dirty="0" smtClean="0">
                <a:solidFill>
                  <a:srgbClr val="000000"/>
                </a:solidFill>
                <a:latin typeface="HGP創英角ﾎﾟｯﾌﾟ体"/>
                <a:cs typeface="ＭＳ Ｐゴシック"/>
              </a:rPr>
              <a:t> 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/>
                <a:ea typeface="HGP創英角ﾎﾟｯﾌﾟ体"/>
              </a:rPr>
              <a:t>０４２</a:t>
            </a:r>
            <a:r>
              <a:rPr lang="en-US" altLang="ja-JP" dirty="0" smtClean="0">
                <a:solidFill>
                  <a:srgbClr val="000000"/>
                </a:solidFill>
                <a:latin typeface="HGP創英角ﾎﾟｯﾌﾟ体"/>
              </a:rPr>
              <a:t>-</a:t>
            </a:r>
            <a:r>
              <a:rPr lang="ja-JP" altLang="en-US" dirty="0" smtClean="0">
                <a:solidFill>
                  <a:srgbClr val="000000"/>
                </a:solidFill>
                <a:latin typeface="ＭＳ Ｐゴシック"/>
                <a:ea typeface="HGP創英角ﾎﾟｯﾌﾟ体"/>
              </a:rPr>
              <a:t>７００</a:t>
            </a:r>
            <a:r>
              <a:rPr lang="en-US" dirty="0">
                <a:solidFill>
                  <a:srgbClr val="000000"/>
                </a:solidFill>
                <a:latin typeface="HGP創英角ﾎﾟｯﾌﾟ体"/>
              </a:rPr>
              <a:t>-</a:t>
            </a:r>
            <a:r>
              <a:rPr lang="ja-JP" altLang="en-US" dirty="0">
                <a:solidFill>
                  <a:srgbClr val="000000"/>
                </a:solidFill>
                <a:latin typeface="ＭＳ Ｐゴシック"/>
                <a:ea typeface="HGP創英角ﾎﾟｯﾌﾟ体"/>
              </a:rPr>
              <a:t>１６１８</a:t>
            </a:r>
            <a:endParaRPr kumimoji="0" lang="ja-JP" altLang="en-US" kern="0" dirty="0">
              <a:solidFill>
                <a:sysClr val="windowText" lastClr="000000"/>
              </a:solidFill>
              <a:latin typeface="ＭＳ Ｐゴシック"/>
              <a:ea typeface="ＭＳ 明朝"/>
              <a:cs typeface="ＭＳ Ｐゴシック"/>
            </a:endParaRP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HGP創英角ﾎﾟｯﾌﾟ体"/>
                <a:ea typeface="ＭＳ 明朝"/>
              </a:rPr>
              <a:t>http://www.sagamihara-city.jp/shushoku/</a:t>
            </a:r>
            <a:endParaRPr kumimoji="0" lang="ja-JP" altLang="en-US" sz="1200" kern="100" dirty="0">
              <a:solidFill>
                <a:sysClr val="windowText" lastClr="000000"/>
              </a:solidFill>
              <a:latin typeface="Century"/>
              <a:ea typeface="ＭＳ 明朝"/>
              <a:cs typeface="Times New Roman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9884" y="10269666"/>
            <a:ext cx="7241494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50" dirty="0" smtClean="0"/>
              <a:t>相模原市就職支援センターおよび求職者支援講座は、相模原市がパーソルテンプスタッフ（株）に委託して実施するものです。</a:t>
            </a:r>
            <a:endParaRPr kumimoji="1" lang="ja-JP" altLang="en-US" sz="105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5902" y="862357"/>
            <a:ext cx="66588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シニア世代</a:t>
            </a:r>
            <a:r>
              <a:rPr lang="ja-JP" altLang="ja-JP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4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ja-JP" sz="4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仕事</a:t>
            </a:r>
            <a:r>
              <a:rPr lang="ja-JP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マネー</a:t>
            </a:r>
            <a:endParaRPr lang="en-US" altLang="ja-JP" sz="4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19925" y="3186460"/>
            <a:ext cx="686110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３０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１２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火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3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１３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３０～１６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００</a:t>
            </a:r>
            <a:endParaRPr lang="en-US" altLang="ja-JP" sz="3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場所：ソレイユさがみ セミナールーム２</a:t>
            </a:r>
            <a:endParaRPr lang="en-US" altLang="ja-JP" sz="3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定員：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４０名（申込順）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2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39" t="-211987" r="-54290" b="245004"/>
          <a:stretch/>
        </p:blipFill>
        <p:spPr bwMode="auto">
          <a:xfrm>
            <a:off x="4000555" y="1613317"/>
            <a:ext cx="787400" cy="72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75" t="1371" r="-2006" b="-6177"/>
          <a:stretch/>
        </p:blipFill>
        <p:spPr bwMode="auto">
          <a:xfrm>
            <a:off x="4875384" y="1694398"/>
            <a:ext cx="1090305" cy="113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75" t="6177" r="1643" b="-6177"/>
          <a:stretch/>
        </p:blipFill>
        <p:spPr bwMode="auto">
          <a:xfrm>
            <a:off x="3673458" y="1746300"/>
            <a:ext cx="50896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75" t="6177" r="1643" b="-6177"/>
          <a:stretch/>
        </p:blipFill>
        <p:spPr bwMode="auto">
          <a:xfrm>
            <a:off x="2822421" y="1746300"/>
            <a:ext cx="85103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75" t="6177" r="1643" b="-6177"/>
          <a:stretch/>
        </p:blipFill>
        <p:spPr bwMode="auto">
          <a:xfrm>
            <a:off x="4254434" y="1746300"/>
            <a:ext cx="67832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75" t="6177" r="1643" b="-6177"/>
          <a:stretch/>
        </p:blipFill>
        <p:spPr bwMode="auto">
          <a:xfrm>
            <a:off x="2102341" y="1748260"/>
            <a:ext cx="720080" cy="107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75" t="6177" r="1643" b="-6177"/>
          <a:stretch/>
        </p:blipFill>
        <p:spPr bwMode="auto">
          <a:xfrm>
            <a:off x="1305300" y="1746300"/>
            <a:ext cx="79729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75" t="6177" r="1643" b="-6177"/>
          <a:stretch/>
        </p:blipFill>
        <p:spPr bwMode="auto">
          <a:xfrm>
            <a:off x="713214" y="1746300"/>
            <a:ext cx="83516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7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75" t="6177" r="1643" b="-6177"/>
          <a:stretch/>
        </p:blipFill>
        <p:spPr bwMode="auto">
          <a:xfrm>
            <a:off x="-92615" y="1746300"/>
            <a:ext cx="83516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テキスト ボックス 51"/>
          <p:cNvSpPr txBox="1"/>
          <p:nvPr/>
        </p:nvSpPr>
        <p:spPr>
          <a:xfrm>
            <a:off x="2124447" y="5706740"/>
            <a:ext cx="36337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約８割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人が老後に不安を感じているそうです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344199821"/>
              </p:ext>
            </p:extLst>
          </p:nvPr>
        </p:nvGraphicFramePr>
        <p:xfrm>
          <a:off x="-3246740" y="5545900"/>
          <a:ext cx="1241834" cy="133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597" y="6045605"/>
            <a:ext cx="563580" cy="42266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69473" b="91537"/>
          <a:stretch/>
        </p:blipFill>
        <p:spPr>
          <a:xfrm>
            <a:off x="684287" y="6714852"/>
            <a:ext cx="889488" cy="185514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6" t="91274" r="-635" b="-317"/>
          <a:stretch/>
        </p:blipFill>
        <p:spPr>
          <a:xfrm>
            <a:off x="6516935" y="8342626"/>
            <a:ext cx="648072" cy="194550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2189738" y="5988996"/>
            <a:ext cx="2967439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な老後資金はいくらか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公的年金だけではいくら不足するのか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年金の給付減額の影響は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25" y="7684856"/>
            <a:ext cx="695154" cy="837202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1260351" y="6705226"/>
            <a:ext cx="58951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講師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zh-TW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神奈川県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ファイナンシャルプランナーズ</a:t>
            </a:r>
            <a:r>
              <a:rPr lang="zh-TW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協同</a:t>
            </a:r>
            <a:r>
              <a:rPr lang="zh-TW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組合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zh-TW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専務理事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鈴木榮三郎氏</a:t>
            </a:r>
            <a:endParaRPr lang="en-US" altLang="zh-TW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得意分野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家計相談、住宅ローン、資産運用、リタイアメントプラン等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外部での主な活動歴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神奈川県各市でセミナー講師・相談員、ロングステイ財団講師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・相談員、横浜市市民後見人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主な保有資格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ＣＦＰ、年金・退職金総合アドバイザー、証券外務員、貸金業務取扱主任者、　　　　　　　　　　　　　　　　　　海外ロングステイアドバイザー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趣味＆自己ＰＲ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太極拳、江戸のくらしと経済研究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658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9"/>
          <p:cNvGraphicFramePr>
            <a:graphicFrameLocks noChangeAspect="1"/>
          </p:cNvGraphicFramePr>
          <p:nvPr/>
        </p:nvGraphicFramePr>
        <p:xfrm>
          <a:off x="789385" y="800151"/>
          <a:ext cx="5982500" cy="5136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ビットマップ イメージ" r:id="rId3" imgW="0" imgH="0" progId="PBrush">
                  <p:embed/>
                </p:oleObj>
              </mc:Choice>
              <mc:Fallback>
                <p:oleObj name="ビットマップ イメージ" r:id="rId3" imgW="0" imgH="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385" y="800151"/>
                        <a:ext cx="5982500" cy="5136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934074" y="5300289"/>
            <a:ext cx="1767796" cy="467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23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橋本駅</a:t>
            </a:r>
          </a:p>
        </p:txBody>
      </p:sp>
      <p:sp>
        <p:nvSpPr>
          <p:cNvPr id="4100" name="テキスト ボックス 7"/>
          <p:cNvSpPr txBox="1">
            <a:spLocks noChangeArrowheads="1"/>
          </p:cNvSpPr>
          <p:nvPr/>
        </p:nvSpPr>
        <p:spPr bwMode="auto">
          <a:xfrm>
            <a:off x="3780633" y="4084287"/>
            <a:ext cx="1111436" cy="82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23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ミウィ</a:t>
            </a:r>
            <a:endParaRPr lang="en-US" altLang="ja-JP" sz="230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defTabSz="1043061">
              <a:spcBef>
                <a:spcPct val="0"/>
              </a:spcBef>
              <a:buNone/>
            </a:pPr>
            <a:r>
              <a:rPr lang="ja-JP" altLang="en-US" sz="23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橋本</a:t>
            </a:r>
          </a:p>
        </p:txBody>
      </p:sp>
      <p:sp>
        <p:nvSpPr>
          <p:cNvPr id="4101" name="テキスト ボックス 8"/>
          <p:cNvSpPr txBox="1">
            <a:spLocks noChangeArrowheads="1"/>
          </p:cNvSpPr>
          <p:nvPr/>
        </p:nvSpPr>
        <p:spPr bwMode="auto">
          <a:xfrm>
            <a:off x="1478998" y="3072496"/>
            <a:ext cx="1820304" cy="467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23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イオン橋本</a:t>
            </a:r>
          </a:p>
        </p:txBody>
      </p:sp>
      <p:sp>
        <p:nvSpPr>
          <p:cNvPr id="4102" name="テキスト ボックス 9"/>
          <p:cNvSpPr txBox="1">
            <a:spLocks noChangeArrowheads="1"/>
          </p:cNvSpPr>
          <p:nvPr/>
        </p:nvSpPr>
        <p:spPr bwMode="auto">
          <a:xfrm>
            <a:off x="2205369" y="4719207"/>
            <a:ext cx="1111436" cy="35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北口</a:t>
            </a:r>
          </a:p>
        </p:txBody>
      </p:sp>
      <p:sp>
        <p:nvSpPr>
          <p:cNvPr id="4103" name="テキスト ボックス 10"/>
          <p:cNvSpPr txBox="1">
            <a:spLocks noChangeArrowheads="1"/>
          </p:cNvSpPr>
          <p:nvPr/>
        </p:nvSpPr>
        <p:spPr bwMode="auto">
          <a:xfrm>
            <a:off x="5765464" y="5070086"/>
            <a:ext cx="1111436" cy="35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至 町田</a:t>
            </a:r>
          </a:p>
        </p:txBody>
      </p:sp>
      <p:sp>
        <p:nvSpPr>
          <p:cNvPr id="4104" name="テキスト ボックス 11"/>
          <p:cNvSpPr txBox="1">
            <a:spLocks noChangeArrowheads="1"/>
          </p:cNvSpPr>
          <p:nvPr/>
        </p:nvSpPr>
        <p:spPr bwMode="auto">
          <a:xfrm rot="18240000">
            <a:off x="5193407" y="3788377"/>
            <a:ext cx="1672701" cy="34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京王相模原線</a:t>
            </a:r>
          </a:p>
        </p:txBody>
      </p:sp>
      <p:sp>
        <p:nvSpPr>
          <p:cNvPr id="4105" name="テキスト ボックス 12"/>
          <p:cNvSpPr txBox="1">
            <a:spLocks noChangeArrowheads="1"/>
          </p:cNvSpPr>
          <p:nvPr/>
        </p:nvSpPr>
        <p:spPr bwMode="auto">
          <a:xfrm rot="18240000">
            <a:off x="5547965" y="2730178"/>
            <a:ext cx="1178872" cy="34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至 調布</a:t>
            </a:r>
          </a:p>
        </p:txBody>
      </p:sp>
      <p:sp>
        <p:nvSpPr>
          <p:cNvPr id="4106" name="テキスト ボックス 13"/>
          <p:cNvSpPr txBox="1">
            <a:spLocks noChangeArrowheads="1"/>
          </p:cNvSpPr>
          <p:nvPr/>
        </p:nvSpPr>
        <p:spPr bwMode="auto">
          <a:xfrm>
            <a:off x="684367" y="5070086"/>
            <a:ext cx="1170945" cy="35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至 八王子</a:t>
            </a:r>
          </a:p>
        </p:txBody>
      </p:sp>
      <p:sp>
        <p:nvSpPr>
          <p:cNvPr id="4107" name="テキスト ボックス 15"/>
          <p:cNvSpPr txBox="1">
            <a:spLocks noChangeArrowheads="1"/>
          </p:cNvSpPr>
          <p:nvPr/>
        </p:nvSpPr>
        <p:spPr bwMode="auto">
          <a:xfrm>
            <a:off x="3628357" y="1847211"/>
            <a:ext cx="311552" cy="467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230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  <a:cs typeface="メイリオ" pitchFamily="50" charset="-128"/>
              </a:rPr>
              <a:t>○</a:t>
            </a:r>
          </a:p>
        </p:txBody>
      </p:sp>
      <p:sp>
        <p:nvSpPr>
          <p:cNvPr id="4108" name="テキスト ボックス 17"/>
          <p:cNvSpPr txBox="1">
            <a:spLocks noChangeArrowheads="1"/>
          </p:cNvSpPr>
          <p:nvPr/>
        </p:nvSpPr>
        <p:spPr bwMode="auto">
          <a:xfrm>
            <a:off x="1314470" y="3026083"/>
            <a:ext cx="481330" cy="467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230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  <a:cs typeface="メイリオ" pitchFamily="50" charset="-128"/>
              </a:rPr>
              <a:t>★</a:t>
            </a:r>
          </a:p>
        </p:txBody>
      </p:sp>
      <p:sp>
        <p:nvSpPr>
          <p:cNvPr id="4109" name="テキスト ボックス 19"/>
          <p:cNvSpPr txBox="1">
            <a:spLocks noChangeArrowheads="1"/>
          </p:cNvSpPr>
          <p:nvPr/>
        </p:nvSpPr>
        <p:spPr bwMode="auto">
          <a:xfrm>
            <a:off x="1331975" y="1618864"/>
            <a:ext cx="1745041" cy="35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橋本駅入口第二</a:t>
            </a:r>
          </a:p>
        </p:txBody>
      </p:sp>
      <p:cxnSp>
        <p:nvCxnSpPr>
          <p:cNvPr id="4110" name="直線矢印コネクタ 6"/>
          <p:cNvCxnSpPr>
            <a:cxnSpLocks noChangeShapeType="1"/>
            <a:stCxn id="4109" idx="2"/>
          </p:cNvCxnSpPr>
          <p:nvPr/>
        </p:nvCxnSpPr>
        <p:spPr bwMode="auto">
          <a:xfrm>
            <a:off x="2204496" y="1970413"/>
            <a:ext cx="1259336" cy="41703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1" name="テキスト ボックス 29"/>
          <p:cNvSpPr txBox="1">
            <a:spLocks noChangeArrowheads="1"/>
          </p:cNvSpPr>
          <p:nvPr/>
        </p:nvSpPr>
        <p:spPr bwMode="auto">
          <a:xfrm>
            <a:off x="3526796" y="714752"/>
            <a:ext cx="456872" cy="1306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りそな銀行</a:t>
            </a:r>
          </a:p>
        </p:txBody>
      </p:sp>
      <p:sp>
        <p:nvSpPr>
          <p:cNvPr id="4112" name="テキスト ボックス 42"/>
          <p:cNvSpPr txBox="1">
            <a:spLocks noChangeArrowheads="1"/>
          </p:cNvSpPr>
          <p:nvPr/>
        </p:nvSpPr>
        <p:spPr bwMode="auto">
          <a:xfrm>
            <a:off x="3621356" y="3306414"/>
            <a:ext cx="311552" cy="467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defTabSz="1043061">
              <a:spcBef>
                <a:spcPct val="0"/>
              </a:spcBef>
              <a:buNone/>
            </a:pPr>
            <a:r>
              <a:rPr lang="ja-JP" altLang="en-US" sz="230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  <a:cs typeface="メイリオ" pitchFamily="50" charset="-128"/>
              </a:rPr>
              <a:t>○</a:t>
            </a:r>
          </a:p>
        </p:txBody>
      </p:sp>
      <p:sp>
        <p:nvSpPr>
          <p:cNvPr id="4113" name="テキスト ボックス 43"/>
          <p:cNvSpPr txBox="1">
            <a:spLocks noChangeArrowheads="1"/>
          </p:cNvSpPr>
          <p:nvPr/>
        </p:nvSpPr>
        <p:spPr bwMode="auto">
          <a:xfrm>
            <a:off x="3820890" y="3386244"/>
            <a:ext cx="1230455" cy="35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1043061">
              <a:spcBef>
                <a:spcPct val="0"/>
              </a:spcBef>
              <a:buNone/>
            </a:pPr>
            <a:r>
              <a:rPr lang="ja-JP" altLang="en-US" sz="160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みずほ銀行</a:t>
            </a:r>
          </a:p>
        </p:txBody>
      </p:sp>
      <p:sp>
        <p:nvSpPr>
          <p:cNvPr id="4114" name="テキスト ボックス 1"/>
          <p:cNvSpPr txBox="1">
            <a:spLocks noChangeArrowheads="1"/>
          </p:cNvSpPr>
          <p:nvPr/>
        </p:nvSpPr>
        <p:spPr bwMode="auto">
          <a:xfrm>
            <a:off x="710272" y="6258239"/>
            <a:ext cx="6321659" cy="120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307" tIns="52153" rIns="104307" bIns="52153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1043061">
              <a:buNone/>
            </a:pPr>
            <a:r>
              <a:rPr lang="ja-JP" altLang="en-US" sz="2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ソレイユさがみ　</a:t>
            </a:r>
            <a:r>
              <a:rPr lang="ja-JP" altLang="en-US" sz="2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セミナールーム</a:t>
            </a:r>
            <a:r>
              <a:rPr lang="en-US" altLang="ja-JP" sz="2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2</a:t>
            </a:r>
          </a:p>
          <a:p>
            <a:pPr defTabSz="1043061">
              <a:buNone/>
            </a:pPr>
            <a:r>
              <a:rPr lang="ja-JP" altLang="en-US" sz="21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相模原市</a:t>
            </a:r>
            <a:r>
              <a:rPr lang="ja-JP" altLang="en-US" sz="2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緑区橋本６－２－１</a:t>
            </a:r>
            <a:endParaRPr lang="en-US" altLang="ja-JP" sz="2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 defTabSz="1043061">
              <a:buNone/>
            </a:pPr>
            <a:r>
              <a:rPr lang="ja-JP" altLang="en-US" sz="2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（シティ・プラザはしもと内 イオン橋本店６階）</a:t>
            </a:r>
            <a:endParaRPr lang="en-US" altLang="ja-JP" sz="2100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09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5046</TotalTime>
  <Words>177</Words>
  <Application>Microsoft Office PowerPoint</Application>
  <PresentationFormat>ユーザー設定</PresentationFormat>
  <Paragraphs>51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6" baseType="lpstr">
      <vt:lpstr>HGP創英角ﾎﾟｯﾌﾟ体</vt:lpstr>
      <vt:lpstr>HG丸ｺﾞｼｯｸM-PRO</vt:lpstr>
      <vt:lpstr>ＭＳ Ｐゴシック</vt:lpstr>
      <vt:lpstr>MS UI Gothic</vt:lpstr>
      <vt:lpstr>ＭＳ ゴシック</vt:lpstr>
      <vt:lpstr>ＭＳ 明朝</vt:lpstr>
      <vt:lpstr>メイリオ</vt:lpstr>
      <vt:lpstr>Arial</vt:lpstr>
      <vt:lpstr>Calibri</vt:lpstr>
      <vt:lpstr>Century</vt:lpstr>
      <vt:lpstr>Times New Roman</vt:lpstr>
      <vt:lpstr>Wingdings</vt:lpstr>
      <vt:lpstr>1_Office ​​テーマ</vt:lpstr>
      <vt:lpstr>ビットマップ イメージ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内田 麻美</dc:creator>
  <cp:lastModifiedBy>内田</cp:lastModifiedBy>
  <cp:revision>353</cp:revision>
  <cp:lastPrinted>2018-10-26T00:53:32Z</cp:lastPrinted>
  <dcterms:created xsi:type="dcterms:W3CDTF">2015-05-01T07:02:46Z</dcterms:created>
  <dcterms:modified xsi:type="dcterms:W3CDTF">2018-10-26T01:00:25Z</dcterms:modified>
</cp:coreProperties>
</file>