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57" r:id="rId3"/>
  </p:sldIdLst>
  <p:sldSz cx="7235825" cy="9899650"/>
  <p:notesSz cx="7102475" cy="10234613"/>
  <p:defaultTextStyle>
    <a:defPPr>
      <a:defRPr lang="ja-JP"/>
    </a:defPPr>
    <a:lvl1pPr marL="0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1pPr>
    <a:lvl2pPr marL="489570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2pPr>
    <a:lvl3pPr marL="979140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3pPr>
    <a:lvl4pPr marL="146870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4pPr>
    <a:lvl5pPr marL="195827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5pPr>
    <a:lvl6pPr marL="244784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6pPr>
    <a:lvl7pPr marL="2937419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7pPr>
    <a:lvl8pPr marL="3426988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8pPr>
    <a:lvl9pPr marL="3916558" algn="l" defTabSz="979140" rtl="0" eaLnBrk="1" latinLnBrk="0" hangingPunct="1">
      <a:defRPr kumimoji="1" sz="192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8" userDrawn="1">
          <p15:clr>
            <a:srgbClr val="A4A3A4"/>
          </p15:clr>
        </p15:guide>
        <p15:guide id="2" pos="227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2328" y="60"/>
      </p:cViewPr>
      <p:guideLst>
        <p:guide orient="horz" pos="3118"/>
        <p:guide pos="227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77739" cy="511731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2"/>
            <a:ext cx="3077739" cy="511731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r">
              <a:defRPr sz="1200"/>
            </a:lvl1pPr>
          </a:lstStyle>
          <a:p>
            <a:fld id="{80E87CB0-60CF-4DC3-A052-96EED5B4B707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9475" y="768350"/>
            <a:ext cx="28035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41" tIns="47370" rIns="94741" bIns="473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861443"/>
            <a:ext cx="5681980" cy="4605576"/>
          </a:xfrm>
          <a:prstGeom prst="rect">
            <a:avLst/>
          </a:prstGeom>
        </p:spPr>
        <p:txBody>
          <a:bodyPr vert="horz" lIns="94741" tIns="47370" rIns="94741" bIns="4737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8"/>
            <a:ext cx="3077739" cy="511731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21108"/>
            <a:ext cx="3077739" cy="511731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r">
              <a:defRPr sz="1200"/>
            </a:lvl1pPr>
          </a:lstStyle>
          <a:p>
            <a:fld id="{DF72A35C-2728-4C6F-8F4B-A8CDF0433B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9225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1pPr>
    <a:lvl2pPr marL="489570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2pPr>
    <a:lvl3pPr marL="979140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3pPr>
    <a:lvl4pPr marL="146870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4pPr>
    <a:lvl5pPr marL="195827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5pPr>
    <a:lvl6pPr marL="244784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6pPr>
    <a:lvl7pPr marL="2937419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7pPr>
    <a:lvl8pPr marL="3426988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8pPr>
    <a:lvl9pPr marL="3916558" algn="l" defTabSz="979140" rtl="0" eaLnBrk="1" latinLnBrk="0" hangingPunct="1">
      <a:defRPr kumimoji="1" sz="128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49475" y="768350"/>
            <a:ext cx="2803525" cy="38369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72A35C-2728-4C6F-8F4B-A8CDF0433B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9708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49475" y="768350"/>
            <a:ext cx="2803525" cy="3836988"/>
          </a:xfrm>
          <a:ln/>
        </p:spPr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997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2687" y="3075310"/>
            <a:ext cx="6150451" cy="212200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5374" y="5609801"/>
            <a:ext cx="5065078" cy="25299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23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9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19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67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9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460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65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34479" y="529357"/>
            <a:ext cx="1221046" cy="1126085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1344" y="529357"/>
            <a:ext cx="3542540" cy="1126085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61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37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1581" y="6361442"/>
            <a:ext cx="6150451" cy="1966180"/>
          </a:xfrm>
        </p:spPr>
        <p:txBody>
          <a:bodyPr anchor="t"/>
          <a:lstStyle>
            <a:lvl1pPr algn="l">
              <a:defRPr sz="422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1581" y="4195895"/>
            <a:ext cx="6150451" cy="2165547"/>
          </a:xfrm>
        </p:spPr>
        <p:txBody>
          <a:bodyPr anchor="b"/>
          <a:lstStyle>
            <a:lvl1pPr marL="0" indent="0">
              <a:buNone/>
              <a:defRPr sz="2110">
                <a:solidFill>
                  <a:schemeClr val="tx1">
                    <a:tint val="75000"/>
                  </a:schemeClr>
                </a:solidFill>
              </a:defRPr>
            </a:lvl1pPr>
            <a:lvl2pPr marL="482392" indent="0">
              <a:buNone/>
              <a:defRPr sz="1899">
                <a:solidFill>
                  <a:schemeClr val="tx1">
                    <a:tint val="75000"/>
                  </a:schemeClr>
                </a:solidFill>
              </a:defRPr>
            </a:lvl2pPr>
            <a:lvl3pPr marL="964783" indent="0">
              <a:buNone/>
              <a:defRPr sz="1688">
                <a:solidFill>
                  <a:schemeClr val="tx1">
                    <a:tint val="75000"/>
                  </a:schemeClr>
                </a:solidFill>
              </a:defRPr>
            </a:lvl3pPr>
            <a:lvl4pPr marL="144717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92956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41195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894350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3376742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85913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676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1344" y="3079892"/>
            <a:ext cx="2381792" cy="8710318"/>
          </a:xfrm>
        </p:spPr>
        <p:txBody>
          <a:bodyPr/>
          <a:lstStyle>
            <a:lvl1pPr>
              <a:defRPr sz="2954"/>
            </a:lvl1pPr>
            <a:lvl2pPr>
              <a:defRPr sz="2532"/>
            </a:lvl2pPr>
            <a:lvl3pPr>
              <a:defRPr sz="2110"/>
            </a:lvl3pPr>
            <a:lvl4pPr>
              <a:defRPr sz="1899"/>
            </a:lvl4pPr>
            <a:lvl5pPr>
              <a:defRPr sz="1899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73734" y="3079892"/>
            <a:ext cx="2381792" cy="8710318"/>
          </a:xfrm>
        </p:spPr>
        <p:txBody>
          <a:bodyPr/>
          <a:lstStyle>
            <a:lvl1pPr>
              <a:defRPr sz="2954"/>
            </a:lvl1pPr>
            <a:lvl2pPr>
              <a:defRPr sz="2532"/>
            </a:lvl2pPr>
            <a:lvl3pPr>
              <a:defRPr sz="2110"/>
            </a:lvl3pPr>
            <a:lvl4pPr>
              <a:defRPr sz="1899"/>
            </a:lvl4pPr>
            <a:lvl5pPr>
              <a:defRPr sz="1899"/>
            </a:lvl5pPr>
            <a:lvl6pPr>
              <a:defRPr sz="1899"/>
            </a:lvl6pPr>
            <a:lvl7pPr>
              <a:defRPr sz="1899"/>
            </a:lvl7pPr>
            <a:lvl8pPr>
              <a:defRPr sz="1899"/>
            </a:lvl8pPr>
            <a:lvl9pPr>
              <a:defRPr sz="189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06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791" y="396445"/>
            <a:ext cx="6512243" cy="164994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1792" y="2215964"/>
            <a:ext cx="3197079" cy="923508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1792" y="3139472"/>
            <a:ext cx="3197079" cy="5703757"/>
          </a:xfrm>
        </p:spPr>
        <p:txBody>
          <a:bodyPr/>
          <a:lstStyle>
            <a:lvl1pPr>
              <a:defRPr sz="2532"/>
            </a:lvl1pPr>
            <a:lvl2pPr>
              <a:defRPr sz="2110"/>
            </a:lvl2pPr>
            <a:lvl3pPr>
              <a:defRPr sz="1899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75699" y="2215964"/>
            <a:ext cx="3198335" cy="923508"/>
          </a:xfrm>
        </p:spPr>
        <p:txBody>
          <a:bodyPr anchor="b"/>
          <a:lstStyle>
            <a:lvl1pPr marL="0" indent="0">
              <a:buNone/>
              <a:defRPr sz="2532" b="1"/>
            </a:lvl1pPr>
            <a:lvl2pPr marL="482392" indent="0">
              <a:buNone/>
              <a:defRPr sz="2110" b="1"/>
            </a:lvl2pPr>
            <a:lvl3pPr marL="964783" indent="0">
              <a:buNone/>
              <a:defRPr sz="1899" b="1"/>
            </a:lvl3pPr>
            <a:lvl4pPr marL="1447175" indent="0">
              <a:buNone/>
              <a:defRPr sz="1688" b="1"/>
            </a:lvl4pPr>
            <a:lvl5pPr marL="1929567" indent="0">
              <a:buNone/>
              <a:defRPr sz="1688" b="1"/>
            </a:lvl5pPr>
            <a:lvl6pPr marL="2411959" indent="0">
              <a:buNone/>
              <a:defRPr sz="1688" b="1"/>
            </a:lvl6pPr>
            <a:lvl7pPr marL="2894350" indent="0">
              <a:buNone/>
              <a:defRPr sz="1688" b="1"/>
            </a:lvl7pPr>
            <a:lvl8pPr marL="3376742" indent="0">
              <a:buNone/>
              <a:defRPr sz="1688" b="1"/>
            </a:lvl8pPr>
            <a:lvl9pPr marL="3859134" indent="0">
              <a:buNone/>
              <a:defRPr sz="168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75699" y="3139472"/>
            <a:ext cx="3198335" cy="5703757"/>
          </a:xfrm>
        </p:spPr>
        <p:txBody>
          <a:bodyPr/>
          <a:lstStyle>
            <a:lvl1pPr>
              <a:defRPr sz="2532"/>
            </a:lvl1pPr>
            <a:lvl2pPr>
              <a:defRPr sz="2110"/>
            </a:lvl2pPr>
            <a:lvl3pPr>
              <a:defRPr sz="1899"/>
            </a:lvl3pPr>
            <a:lvl4pPr>
              <a:defRPr sz="1688"/>
            </a:lvl4pPr>
            <a:lvl5pPr>
              <a:defRPr sz="1688"/>
            </a:lvl5pPr>
            <a:lvl6pPr>
              <a:defRPr sz="1688"/>
            </a:lvl6pPr>
            <a:lvl7pPr>
              <a:defRPr sz="1688"/>
            </a:lvl7pPr>
            <a:lvl8pPr>
              <a:defRPr sz="1688"/>
            </a:lvl8pPr>
            <a:lvl9pPr>
              <a:defRPr sz="168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49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073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75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1792" y="394153"/>
            <a:ext cx="2380537" cy="1677441"/>
          </a:xfrm>
        </p:spPr>
        <p:txBody>
          <a:bodyPr anchor="b"/>
          <a:lstStyle>
            <a:lvl1pPr algn="l">
              <a:defRPr sz="211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29006" y="394154"/>
            <a:ext cx="4045028" cy="8449077"/>
          </a:xfrm>
        </p:spPr>
        <p:txBody>
          <a:bodyPr/>
          <a:lstStyle>
            <a:lvl1pPr>
              <a:defRPr sz="3376"/>
            </a:lvl1pPr>
            <a:lvl2pPr>
              <a:defRPr sz="2954"/>
            </a:lvl2pPr>
            <a:lvl3pPr>
              <a:defRPr sz="2532"/>
            </a:lvl3pPr>
            <a:lvl4pPr>
              <a:defRPr sz="2110"/>
            </a:lvl4pPr>
            <a:lvl5pPr>
              <a:defRPr sz="2110"/>
            </a:lvl5pPr>
            <a:lvl6pPr>
              <a:defRPr sz="2110"/>
            </a:lvl6pPr>
            <a:lvl7pPr>
              <a:defRPr sz="2110"/>
            </a:lvl7pPr>
            <a:lvl8pPr>
              <a:defRPr sz="2110"/>
            </a:lvl8pPr>
            <a:lvl9pPr>
              <a:defRPr sz="211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1792" y="2071594"/>
            <a:ext cx="2380537" cy="6771637"/>
          </a:xfrm>
        </p:spPr>
        <p:txBody>
          <a:bodyPr/>
          <a:lstStyle>
            <a:lvl1pPr marL="0" indent="0">
              <a:buNone/>
              <a:defRPr sz="1477"/>
            </a:lvl1pPr>
            <a:lvl2pPr marL="482392" indent="0">
              <a:buNone/>
              <a:defRPr sz="1266"/>
            </a:lvl2pPr>
            <a:lvl3pPr marL="964783" indent="0">
              <a:buNone/>
              <a:defRPr sz="1055"/>
            </a:lvl3pPr>
            <a:lvl4pPr marL="1447175" indent="0">
              <a:buNone/>
              <a:defRPr sz="950"/>
            </a:lvl4pPr>
            <a:lvl5pPr marL="1929567" indent="0">
              <a:buNone/>
              <a:defRPr sz="950"/>
            </a:lvl5pPr>
            <a:lvl6pPr marL="2411959" indent="0">
              <a:buNone/>
              <a:defRPr sz="950"/>
            </a:lvl6pPr>
            <a:lvl7pPr marL="2894350" indent="0">
              <a:buNone/>
              <a:defRPr sz="950"/>
            </a:lvl7pPr>
            <a:lvl8pPr marL="3376742" indent="0">
              <a:buNone/>
              <a:defRPr sz="950"/>
            </a:lvl8pPr>
            <a:lvl9pPr marL="3859134" indent="0">
              <a:buNone/>
              <a:defRPr sz="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23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8272" y="6929756"/>
            <a:ext cx="4341495" cy="818097"/>
          </a:xfrm>
        </p:spPr>
        <p:txBody>
          <a:bodyPr anchor="b"/>
          <a:lstStyle>
            <a:lvl1pPr algn="l">
              <a:defRPr sz="211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8272" y="884552"/>
            <a:ext cx="4341495" cy="5939790"/>
          </a:xfrm>
        </p:spPr>
        <p:txBody>
          <a:bodyPr/>
          <a:lstStyle>
            <a:lvl1pPr marL="0" indent="0">
              <a:buNone/>
              <a:defRPr sz="3376"/>
            </a:lvl1pPr>
            <a:lvl2pPr marL="482392" indent="0">
              <a:buNone/>
              <a:defRPr sz="2954"/>
            </a:lvl2pPr>
            <a:lvl3pPr marL="964783" indent="0">
              <a:buNone/>
              <a:defRPr sz="2532"/>
            </a:lvl3pPr>
            <a:lvl4pPr marL="1447175" indent="0">
              <a:buNone/>
              <a:defRPr sz="2110"/>
            </a:lvl4pPr>
            <a:lvl5pPr marL="1929567" indent="0">
              <a:buNone/>
              <a:defRPr sz="2110"/>
            </a:lvl5pPr>
            <a:lvl6pPr marL="2411959" indent="0">
              <a:buNone/>
              <a:defRPr sz="2110"/>
            </a:lvl6pPr>
            <a:lvl7pPr marL="2894350" indent="0">
              <a:buNone/>
              <a:defRPr sz="2110"/>
            </a:lvl7pPr>
            <a:lvl8pPr marL="3376742" indent="0">
              <a:buNone/>
              <a:defRPr sz="2110"/>
            </a:lvl8pPr>
            <a:lvl9pPr marL="3859134" indent="0">
              <a:buNone/>
              <a:defRPr sz="211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8272" y="7747853"/>
            <a:ext cx="4341495" cy="1161833"/>
          </a:xfrm>
        </p:spPr>
        <p:txBody>
          <a:bodyPr/>
          <a:lstStyle>
            <a:lvl1pPr marL="0" indent="0">
              <a:buNone/>
              <a:defRPr sz="1477"/>
            </a:lvl1pPr>
            <a:lvl2pPr marL="482392" indent="0">
              <a:buNone/>
              <a:defRPr sz="1266"/>
            </a:lvl2pPr>
            <a:lvl3pPr marL="964783" indent="0">
              <a:buNone/>
              <a:defRPr sz="1055"/>
            </a:lvl3pPr>
            <a:lvl4pPr marL="1447175" indent="0">
              <a:buNone/>
              <a:defRPr sz="950"/>
            </a:lvl4pPr>
            <a:lvl5pPr marL="1929567" indent="0">
              <a:buNone/>
              <a:defRPr sz="950"/>
            </a:lvl5pPr>
            <a:lvl6pPr marL="2411959" indent="0">
              <a:buNone/>
              <a:defRPr sz="950"/>
            </a:lvl6pPr>
            <a:lvl7pPr marL="2894350" indent="0">
              <a:buNone/>
              <a:defRPr sz="950"/>
            </a:lvl7pPr>
            <a:lvl8pPr marL="3376742" indent="0">
              <a:buNone/>
              <a:defRPr sz="950"/>
            </a:lvl8pPr>
            <a:lvl9pPr marL="3859134" indent="0">
              <a:buNone/>
              <a:defRPr sz="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35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1791" y="396445"/>
            <a:ext cx="6512243" cy="16499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1791" y="2309920"/>
            <a:ext cx="6512243" cy="6533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1791" y="9175510"/>
            <a:ext cx="1688359" cy="527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970D-61E1-4700-81FE-168EA776CBA8}" type="datetimeFigureOut">
              <a:rPr kumimoji="1" lang="ja-JP" altLang="en-US" smtClean="0"/>
              <a:t>2020/2/27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72240" y="9175510"/>
            <a:ext cx="2291345" cy="527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85675" y="9175510"/>
            <a:ext cx="1688359" cy="527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10E0F-1FE8-4AD6-A4EE-13AB821102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439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4783" rtl="0" eaLnBrk="1" latinLnBrk="0" hangingPunct="1">
        <a:spcBef>
          <a:spcPct val="0"/>
        </a:spcBef>
        <a:buNone/>
        <a:defRPr kumimoji="1" sz="46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794" indent="-361794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76" kern="1200">
          <a:solidFill>
            <a:schemeClr val="tx1"/>
          </a:solidFill>
          <a:latin typeface="+mn-lt"/>
          <a:ea typeface="+mn-ea"/>
          <a:cs typeface="+mn-cs"/>
        </a:defRPr>
      </a:lvl1pPr>
      <a:lvl2pPr marL="783887" indent="-301495" algn="l" defTabSz="9647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2pPr>
      <a:lvl3pPr marL="1205979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32" kern="1200">
          <a:solidFill>
            <a:schemeClr val="tx1"/>
          </a:solidFill>
          <a:latin typeface="+mn-lt"/>
          <a:ea typeface="+mn-ea"/>
          <a:cs typeface="+mn-cs"/>
        </a:defRPr>
      </a:lvl3pPr>
      <a:lvl4pPr marL="1688371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4pPr>
      <a:lvl5pPr marL="2170763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5pPr>
      <a:lvl6pPr marL="2653154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6pPr>
      <a:lvl7pPr marL="3135546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7pPr>
      <a:lvl8pPr marL="3617938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8pPr>
      <a:lvl9pPr marL="4100330" indent="-241196" algn="l" defTabSz="9647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1pPr>
      <a:lvl2pPr marL="482392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2pPr>
      <a:lvl3pPr marL="964783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3pPr>
      <a:lvl4pPr marL="1447175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4pPr>
      <a:lvl5pPr marL="1929567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5pPr>
      <a:lvl6pPr marL="2411959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6pPr>
      <a:lvl7pPr marL="2894350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7pPr>
      <a:lvl8pPr marL="3376742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8pPr>
      <a:lvl9pPr marL="3859134" algn="l" defTabSz="964783" rtl="0" eaLnBrk="1" latinLnBrk="0" hangingPunct="1">
        <a:defRPr kumimoji="1" sz="18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2753" y="668064"/>
            <a:ext cx="7072502" cy="147344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1600" dirty="0">
                <a:latin typeface="ＭＳ Ｐゴシック" charset="-128"/>
              </a:rPr>
              <a:t>　</a:t>
            </a:r>
            <a:r>
              <a:rPr lang="en-US" altLang="ja-JP" sz="24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FP</a:t>
            </a:r>
            <a:r>
              <a:rPr lang="ja-JP" altLang="en-US" sz="24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キャプテン</a:t>
            </a:r>
            <a:r>
              <a:rPr lang="en-US" altLang="ja-JP" sz="24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Q&amp;A</a:t>
            </a:r>
            <a:r>
              <a:rPr lang="ja-JP" altLang="en-US" sz="24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を引用した活用事例　第２弾</a:t>
            </a:r>
            <a:r>
              <a:rPr lang="ja-JP" altLang="en-US" sz="1600" b="1" dirty="0">
                <a:solidFill>
                  <a:srgbClr val="002060"/>
                </a:solidFill>
                <a:latin typeface="ＭＳ Ｐゴシック" charset="-128"/>
                <a:ea typeface="ふみゴシック" panose="03000509000000000000" pitchFamily="65" charset="-128"/>
              </a:rPr>
              <a:t>　</a:t>
            </a:r>
            <a:endParaRPr lang="en-US" altLang="ja-JP" sz="1600" b="1" dirty="0">
              <a:solidFill>
                <a:srgbClr val="002060"/>
              </a:solidFill>
              <a:latin typeface="ＭＳ Ｐゴシック" charset="-128"/>
              <a:ea typeface="ふみゴシック" panose="03000509000000000000" pitchFamily="65" charset="-128"/>
            </a:endParaRPr>
          </a:p>
          <a:p>
            <a:pPr eaLnBrk="1" hangingPunct="1">
              <a:defRPr/>
            </a:pPr>
            <a:r>
              <a:rPr lang="ja-JP" altLang="en-US" sz="1800" b="1" dirty="0">
                <a:latin typeface="ＭＳ Ｐゴシック" charset="-128"/>
              </a:rPr>
              <a:t>　</a:t>
            </a:r>
            <a:r>
              <a:rPr lang="ja-JP" altLang="en-US" sz="2000" b="1" dirty="0">
                <a:latin typeface="ＭＳ Ｐゴシック" charset="-128"/>
              </a:rPr>
              <a:t>日時：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20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２０年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4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月４日　</a:t>
            </a:r>
            <a:r>
              <a:rPr lang="en-US" altLang="ja-JP" sz="2000" b="1" dirty="0">
                <a:solidFill>
                  <a:srgbClr val="FF0000"/>
                </a:solidFill>
              </a:rPr>
              <a:t>(</a:t>
            </a:r>
            <a:r>
              <a:rPr lang="ja-JP" altLang="ja-JP" sz="2000" b="1" dirty="0">
                <a:solidFill>
                  <a:srgbClr val="FF0000"/>
                </a:solidFill>
              </a:rPr>
              <a:t>土</a:t>
            </a:r>
            <a:r>
              <a:rPr lang="en-US" altLang="ja-JP" sz="2000" b="1" dirty="0">
                <a:solidFill>
                  <a:srgbClr val="FF0000"/>
                </a:solidFill>
              </a:rPr>
              <a:t>) </a:t>
            </a:r>
            <a:r>
              <a:rPr lang="ja-JP" altLang="en-US" sz="2000" b="1" dirty="0">
                <a:solidFill>
                  <a:srgbClr val="FF0000"/>
                </a:solidFill>
              </a:rPr>
              <a:t>　　</a:t>
            </a:r>
            <a:r>
              <a:rPr lang="en-US" altLang="ja-JP" sz="2000" b="1" dirty="0">
                <a:solidFill>
                  <a:srgbClr val="FF0000"/>
                </a:solidFill>
              </a:rPr>
              <a:t>10:00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　～　</a:t>
            </a:r>
            <a:r>
              <a:rPr lang="en-US" altLang="ja-JP" sz="2000" b="1" dirty="0">
                <a:solidFill>
                  <a:srgbClr val="FF0000"/>
                </a:solidFill>
                <a:latin typeface="ＭＳ Ｐゴシック" charset="-128"/>
              </a:rPr>
              <a:t>12:00</a:t>
            </a:r>
            <a:r>
              <a:rPr lang="ja-JP" altLang="en-US" sz="2000" b="1" dirty="0">
                <a:solidFill>
                  <a:srgbClr val="FF0000"/>
                </a:solidFill>
                <a:latin typeface="ＭＳ Ｐゴシック" charset="-128"/>
              </a:rPr>
              <a:t>　</a:t>
            </a:r>
            <a:endParaRPr lang="en-US" altLang="ja-JP" sz="2000" b="1" dirty="0">
              <a:solidFill>
                <a:srgbClr val="FF0000"/>
              </a:solidFill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1400" b="1" dirty="0">
                <a:latin typeface="ＭＳ Ｐゴシック" charset="-128"/>
              </a:rPr>
              <a:t>　会場：神奈川県ファイナンシャルプランナーズ協同組合　横浜教室</a:t>
            </a:r>
            <a:endParaRPr lang="en-US" altLang="ja-JP" sz="14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1400" b="1" dirty="0">
                <a:latin typeface="ＭＳ Ｐゴシック" charset="-128"/>
              </a:rPr>
              <a:t>　　　横浜駅５分　（横浜市神奈川区鶴屋町２－２１－８　第１安田ビル７階）</a:t>
            </a:r>
            <a:endParaRPr lang="en-US" altLang="ja-JP" sz="14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1400" dirty="0"/>
              <a:t>              </a:t>
            </a:r>
            <a:r>
              <a:rPr lang="en-US" altLang="ja-JP" sz="1400" b="1" dirty="0">
                <a:cs typeface="Arial" charset="0"/>
              </a:rPr>
              <a:t>045-315-0121</a:t>
            </a:r>
            <a:r>
              <a:rPr lang="ja-JP" altLang="en-US" sz="1400" b="1" dirty="0">
                <a:cs typeface="Arial" charset="0"/>
              </a:rPr>
              <a:t>　</a:t>
            </a:r>
            <a:r>
              <a:rPr lang="ja-JP" altLang="en-US" sz="1400" b="1" dirty="0"/>
              <a:t>（電話受付時間　</a:t>
            </a:r>
            <a:r>
              <a:rPr lang="en-US" altLang="ja-JP" sz="1400" b="1" dirty="0"/>
              <a:t>9</a:t>
            </a:r>
            <a:r>
              <a:rPr lang="ja-JP" altLang="en-US" sz="1400" b="1" dirty="0"/>
              <a:t>時～</a:t>
            </a:r>
            <a:r>
              <a:rPr lang="en-US" altLang="ja-JP" sz="1400" b="1" dirty="0"/>
              <a:t>17</a:t>
            </a:r>
            <a:r>
              <a:rPr lang="ja-JP" altLang="en-US" sz="1400" b="1" dirty="0"/>
              <a:t>時、土日祝日を除く）</a:t>
            </a:r>
            <a:endParaRPr lang="en-US" altLang="ja-JP" sz="1400" b="1" dirty="0">
              <a:latin typeface="ＭＳ Ｐゴシック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1032" y="2196066"/>
            <a:ext cx="6991281" cy="230447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110" b="1" kern="0" dirty="0">
                <a:solidFill>
                  <a:srgbClr val="0070C0"/>
                </a:solidFill>
                <a:latin typeface="Century"/>
                <a:ea typeface="メイリオ"/>
                <a:cs typeface="Times New Roman"/>
              </a:rPr>
              <a:t>ＦＰの相談時に説得ある提案をしませんか？</a:t>
            </a:r>
            <a:endParaRPr lang="en-US" altLang="ja-JP" sz="2110" b="1" kern="0" dirty="0">
              <a:solidFill>
                <a:srgbClr val="0070C0"/>
              </a:solidFill>
              <a:latin typeface="Century"/>
              <a:ea typeface="メイリオ"/>
              <a:cs typeface="Times New Roman"/>
            </a:endParaRPr>
          </a:p>
          <a:p>
            <a:pPr algn="r" eaLnBrk="1" hangingPunct="1">
              <a:defRPr/>
            </a:pPr>
            <a:r>
              <a:rPr lang="ja-JP" altLang="en-US" sz="2110" b="1" kern="0" dirty="0">
                <a:solidFill>
                  <a:srgbClr val="FF0000"/>
                </a:solidFill>
                <a:latin typeface="Century"/>
                <a:ea typeface="メイリオ"/>
                <a:cs typeface="Times New Roman"/>
              </a:rPr>
              <a:t>ＦＰキャプテンを使えば簡単に解決</a:t>
            </a:r>
            <a:endParaRPr lang="en-US" altLang="ja-JP" sz="2110" b="1" kern="0" dirty="0">
              <a:solidFill>
                <a:srgbClr val="FF0000"/>
              </a:solidFill>
              <a:latin typeface="Century"/>
              <a:ea typeface="メイリオ"/>
              <a:cs typeface="Times New Roman"/>
            </a:endParaRPr>
          </a:p>
          <a:p>
            <a:pPr eaLnBrk="1" hangingPunct="1">
              <a:defRPr/>
            </a:pPr>
            <a:r>
              <a:rPr lang="ja-JP" altLang="en-US" sz="1477" b="1" dirty="0">
                <a:latin typeface="ＭＳ Ｐゴシック" charset="-128"/>
              </a:rPr>
              <a:t>（ＦＰキャプテンは当組合が開発したオリジナルのライフプラン作成ツールです。）</a:t>
            </a:r>
            <a:endParaRPr lang="en-US" altLang="ja-JP" sz="1477" b="1" dirty="0">
              <a:latin typeface="ＭＳ Ｐゴシック" charset="-128"/>
            </a:endParaRPr>
          </a:p>
          <a:p>
            <a:pPr algn="ctr" eaLnBrk="1" hangingPunct="1">
              <a:defRPr/>
            </a:pPr>
            <a:r>
              <a:rPr lang="ja-JP" altLang="en-US" sz="2110" b="1" dirty="0">
                <a:latin typeface="ＭＳ Ｐゴシック" charset="-128"/>
              </a:rPr>
              <a:t>特徴</a:t>
            </a:r>
            <a:endParaRPr lang="en-US" altLang="ja-JP" sz="2110" b="1" dirty="0">
              <a:latin typeface="ＭＳ Ｐゴシック" charset="-128"/>
            </a:endParaRPr>
          </a:p>
          <a:p>
            <a:pPr marL="475692" eaLnBrk="1" hangingPunct="1">
              <a:defRPr/>
            </a:pPr>
            <a:r>
              <a:rPr lang="ja-JP" altLang="en-US" sz="2033" b="1" dirty="0">
                <a:solidFill>
                  <a:srgbClr val="0070C0"/>
                </a:solidFill>
                <a:latin typeface="ＭＳ Ｐゴシック" charset="-128"/>
              </a:rPr>
              <a:t>現状の金融資産情報を簡単分析 ⇒ </a:t>
            </a:r>
            <a:r>
              <a:rPr lang="ja-JP" altLang="en-US" sz="2033" b="1" dirty="0">
                <a:solidFill>
                  <a:srgbClr val="FF0000"/>
                </a:solidFill>
                <a:latin typeface="ＭＳ Ｐゴシック" charset="-128"/>
              </a:rPr>
              <a:t>質問票</a:t>
            </a:r>
            <a:r>
              <a:rPr lang="ja-JP" altLang="en-US" sz="2033" b="1" dirty="0">
                <a:solidFill>
                  <a:srgbClr val="0070C0"/>
                </a:solidFill>
                <a:latin typeface="ＭＳ Ｐゴシック" charset="-128"/>
              </a:rPr>
              <a:t>による入力</a:t>
            </a:r>
            <a:endParaRPr lang="en-US" altLang="ja-JP" sz="2033" b="1" dirty="0">
              <a:solidFill>
                <a:srgbClr val="0070C0"/>
              </a:solidFill>
              <a:latin typeface="ＭＳ Ｐゴシック" charset="-128"/>
            </a:endParaRPr>
          </a:p>
          <a:p>
            <a:pPr marL="475692" eaLnBrk="1" hangingPunct="1">
              <a:defRPr/>
            </a:pPr>
            <a:r>
              <a:rPr lang="ja-JP" altLang="en-US" sz="2033" b="1" dirty="0">
                <a:solidFill>
                  <a:srgbClr val="0070C0"/>
                </a:solidFill>
                <a:latin typeface="ＭＳ Ｐゴシック" charset="-128"/>
              </a:rPr>
              <a:t>実現したい夢を簡単に比較 ⇒ </a:t>
            </a:r>
            <a:r>
              <a:rPr lang="ja-JP" altLang="en-US" sz="2033" b="1" dirty="0">
                <a:solidFill>
                  <a:srgbClr val="FF0000"/>
                </a:solidFill>
                <a:latin typeface="ＭＳ Ｐゴシック" charset="-128"/>
              </a:rPr>
              <a:t>比較チャート</a:t>
            </a:r>
            <a:r>
              <a:rPr lang="ja-JP" altLang="en-US" sz="2033" b="1" dirty="0">
                <a:solidFill>
                  <a:srgbClr val="0070C0"/>
                </a:solidFill>
                <a:latin typeface="ＭＳ Ｐゴシック" charset="-128"/>
              </a:rPr>
              <a:t>を簡単に作成</a:t>
            </a:r>
            <a:endParaRPr lang="en-US" altLang="ja-JP" sz="2033" b="1" dirty="0">
              <a:solidFill>
                <a:srgbClr val="0070C0"/>
              </a:solidFill>
              <a:latin typeface="ＭＳ Ｐゴシック" charset="-128"/>
            </a:endParaRPr>
          </a:p>
          <a:p>
            <a:pPr marL="475692" eaLnBrk="1" hangingPunct="1">
              <a:defRPr/>
            </a:pPr>
            <a:r>
              <a:rPr lang="ja-JP" altLang="en-US" sz="2033" b="1" dirty="0">
                <a:solidFill>
                  <a:srgbClr val="0070C0"/>
                </a:solidFill>
                <a:latin typeface="ＭＳ Ｐゴシック" charset="-128"/>
              </a:rPr>
              <a:t>提案書簡単作成 ⇒ 入力内容をそのまま</a:t>
            </a:r>
            <a:r>
              <a:rPr lang="ja-JP" altLang="en-US" sz="2033" b="1" dirty="0">
                <a:solidFill>
                  <a:srgbClr val="FF0000"/>
                </a:solidFill>
                <a:latin typeface="ＭＳ Ｐゴシック" charset="-128"/>
              </a:rPr>
              <a:t>提案書</a:t>
            </a:r>
            <a:r>
              <a:rPr lang="ja-JP" altLang="en-US" sz="2033" b="1" dirty="0">
                <a:solidFill>
                  <a:srgbClr val="0070C0"/>
                </a:solidFill>
                <a:latin typeface="ＭＳ Ｐゴシック" charset="-128"/>
              </a:rPr>
              <a:t>に反映</a:t>
            </a:r>
            <a:endParaRPr lang="en-US" altLang="ja-JP" sz="1266" b="1" dirty="0">
              <a:latin typeface="ＭＳ Ｐゴシック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2274" y="160581"/>
            <a:ext cx="6991280" cy="41703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110" b="1" dirty="0">
                <a:solidFill>
                  <a:srgbClr val="FFFF00"/>
                </a:solidFill>
              </a:rPr>
              <a:t>ＦＰの期待に応える！！　　　　　　　　無料セミナー案内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1032" y="4710318"/>
            <a:ext cx="2006492" cy="31963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477" b="1" dirty="0"/>
              <a:t>現状と</a:t>
            </a:r>
            <a:r>
              <a:rPr lang="en-US" altLang="ja-JP" sz="1477" b="1" dirty="0"/>
              <a:t>FP</a:t>
            </a:r>
            <a:r>
              <a:rPr lang="ja-JP" altLang="en-US" sz="1477" b="1" dirty="0"/>
              <a:t>提案の比較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89401" y="7174441"/>
            <a:ext cx="2115854" cy="3385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キャッシュフロー</a:t>
            </a:r>
            <a:endParaRPr lang="ja-JP" altLang="en-US" sz="1600" b="1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54016" y="4637427"/>
            <a:ext cx="2518297" cy="33855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/>
              <a:t>１１６に及ぶ</a:t>
            </a:r>
            <a:r>
              <a:rPr lang="en-US" altLang="ja-JP" sz="1600" b="1" dirty="0"/>
              <a:t>Q&amp;A</a:t>
            </a:r>
            <a:r>
              <a:rPr lang="ja-JP" altLang="en-US" sz="1600" b="1" dirty="0"/>
              <a:t>の引用</a:t>
            </a:r>
          </a:p>
        </p:txBody>
      </p:sp>
      <p:sp>
        <p:nvSpPr>
          <p:cNvPr id="21" name="下矢印 20"/>
          <p:cNvSpPr/>
          <p:nvPr/>
        </p:nvSpPr>
        <p:spPr>
          <a:xfrm>
            <a:off x="4418047" y="7138634"/>
            <a:ext cx="504056" cy="564950"/>
          </a:xfrm>
          <a:prstGeom prst="downArrow">
            <a:avLst/>
          </a:prstGeom>
          <a:solidFill>
            <a:srgbClr val="FFFF00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7C19F550-89A2-46EF-9ECA-E37EFCD4B2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3" y="5189331"/>
            <a:ext cx="4295407" cy="386494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FC72798C-1B6D-4D35-93F8-E049AC4728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8047" y="5009921"/>
            <a:ext cx="2654265" cy="212871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EE22A998-D63D-4090-93E6-92EED20D11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1849" y="7713432"/>
            <a:ext cx="3961840" cy="212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08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テキスト ボックス 5"/>
          <p:cNvSpPr txBox="1">
            <a:spLocks noChangeArrowheads="1"/>
          </p:cNvSpPr>
          <p:nvPr/>
        </p:nvSpPr>
        <p:spPr bwMode="auto">
          <a:xfrm>
            <a:off x="275008" y="2366671"/>
            <a:ext cx="6763486" cy="1542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261" tIns="48630" rIns="97261" bIns="48630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ts val="633"/>
              </a:spcBef>
              <a:buNone/>
            </a:pPr>
            <a:r>
              <a:rPr lang="ja-JP" altLang="en-US" sz="1477" dirty="0"/>
              <a:t>お申込みは以下の４つの方法いづれかで、</a:t>
            </a:r>
            <a:endParaRPr lang="en-US" altLang="ja-JP" sz="1477" dirty="0"/>
          </a:p>
          <a:p>
            <a:pPr eaLnBrk="1" hangingPunct="1">
              <a:spcBef>
                <a:spcPts val="633"/>
              </a:spcBef>
              <a:buNone/>
            </a:pPr>
            <a:r>
              <a:rPr lang="ja-JP" altLang="en-US" sz="1477" dirty="0"/>
              <a:t>　　　　　　　 　　　     </a:t>
            </a:r>
            <a:r>
              <a:rPr lang="en-US" altLang="ja-JP" sz="1477" dirty="0">
                <a:latin typeface="Arial" charset="0"/>
                <a:cs typeface="Arial" charset="0"/>
              </a:rPr>
              <a:t>045-315-0121</a:t>
            </a:r>
            <a:r>
              <a:rPr lang="ja-JP" altLang="en-US" sz="1477" dirty="0">
                <a:latin typeface="Arial" charset="0"/>
                <a:cs typeface="Arial" charset="0"/>
              </a:rPr>
              <a:t>　</a:t>
            </a:r>
            <a:r>
              <a:rPr lang="ja-JP" altLang="en-US" sz="1477" dirty="0"/>
              <a:t>（電話受付時間　</a:t>
            </a:r>
            <a:r>
              <a:rPr lang="en-US" altLang="ja-JP" sz="1477" dirty="0"/>
              <a:t>9</a:t>
            </a:r>
            <a:r>
              <a:rPr lang="ja-JP" altLang="en-US" sz="1477" dirty="0"/>
              <a:t>時～</a:t>
            </a:r>
            <a:r>
              <a:rPr lang="en-US" altLang="ja-JP" sz="1477" dirty="0"/>
              <a:t>17</a:t>
            </a:r>
            <a:r>
              <a:rPr lang="ja-JP" altLang="en-US" sz="1477" dirty="0"/>
              <a:t>時、土日祝日を除く）</a:t>
            </a:r>
            <a:endParaRPr lang="en-US" altLang="ja-JP" sz="1477" dirty="0"/>
          </a:p>
          <a:p>
            <a:pPr eaLnBrk="1" hangingPunct="1">
              <a:spcBef>
                <a:spcPts val="633"/>
              </a:spcBef>
              <a:buNone/>
            </a:pPr>
            <a:r>
              <a:rPr lang="ja-JP" altLang="en-US" sz="1477" dirty="0"/>
              <a:t>　　　　　　　　　　      </a:t>
            </a:r>
            <a:r>
              <a:rPr lang="en-US" altLang="ja-JP" sz="1477" dirty="0">
                <a:latin typeface="Arial" charset="0"/>
                <a:cs typeface="Arial" charset="0"/>
              </a:rPr>
              <a:t>http://www.fp-kanagawa.com/ seminar/ </a:t>
            </a:r>
            <a:r>
              <a:rPr lang="ja-JP" altLang="en-US" sz="1477" dirty="0">
                <a:latin typeface="Arial" charset="0"/>
                <a:cs typeface="Arial" charset="0"/>
              </a:rPr>
              <a:t>　にアクセス</a:t>
            </a:r>
            <a:endParaRPr lang="en-US" altLang="ja-JP" sz="1477" dirty="0">
              <a:latin typeface="Arial" charset="0"/>
              <a:cs typeface="Arial" charset="0"/>
            </a:endParaRPr>
          </a:p>
          <a:p>
            <a:pPr eaLnBrk="1" hangingPunct="1">
              <a:spcBef>
                <a:spcPts val="633"/>
              </a:spcBef>
              <a:buNone/>
            </a:pPr>
            <a:r>
              <a:rPr lang="ja-JP" altLang="en-US" sz="1477" dirty="0"/>
              <a:t>　　　　　　　　　　      以下の欄にご記入の上　</a:t>
            </a:r>
            <a:r>
              <a:rPr lang="de-DE" altLang="ja-JP" sz="1477" dirty="0">
                <a:latin typeface="Arial" charset="0"/>
                <a:cs typeface="Arial" charset="0"/>
              </a:rPr>
              <a:t>045-315-0122</a:t>
            </a:r>
            <a:r>
              <a:rPr lang="de-DE" altLang="ja-JP" sz="1477" b="1" dirty="0">
                <a:latin typeface="ＭＳ Ｐゴシック" pitchFamily="50" charset="-128"/>
              </a:rPr>
              <a:t> </a:t>
            </a:r>
            <a:r>
              <a:rPr lang="ja-JP" altLang="en-US" sz="1477" b="1" dirty="0">
                <a:latin typeface="ＭＳ Ｐゴシック" pitchFamily="50" charset="-128"/>
              </a:rPr>
              <a:t> </a:t>
            </a:r>
            <a:r>
              <a:rPr lang="ja-JP" altLang="en-US" sz="1477" dirty="0">
                <a:latin typeface="ＭＳ Ｐゴシック" pitchFamily="50" charset="-128"/>
              </a:rPr>
              <a:t>まで送信</a:t>
            </a:r>
            <a:endParaRPr lang="en-US" altLang="ja-JP" sz="1477" dirty="0"/>
          </a:p>
          <a:p>
            <a:pPr eaLnBrk="1" hangingPunct="1">
              <a:spcBef>
                <a:spcPts val="633"/>
              </a:spcBef>
              <a:buNone/>
            </a:pPr>
            <a:r>
              <a:rPr lang="ja-JP" altLang="en-US" sz="1477" dirty="0">
                <a:latin typeface="Arial" charset="0"/>
                <a:cs typeface="Arial" charset="0"/>
              </a:rPr>
              <a:t>　　　　　　　　　　     </a:t>
            </a:r>
            <a:r>
              <a:rPr lang="de-DE" altLang="ja-JP" sz="1477" dirty="0">
                <a:latin typeface="Arial" charset="0"/>
                <a:cs typeface="Arial" charset="0"/>
              </a:rPr>
              <a:t>info@fp-kanagawa.com</a:t>
            </a:r>
            <a:r>
              <a:rPr lang="ja-JP" altLang="en-US" sz="1477" dirty="0">
                <a:latin typeface="Arial" charset="0"/>
                <a:cs typeface="Arial" charset="0"/>
              </a:rPr>
              <a:t>  宛てに以下の項目を送信</a:t>
            </a:r>
            <a:r>
              <a:rPr lang="ja-JP" altLang="en-US" sz="1477" dirty="0"/>
              <a:t>                                                      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7082" y="812418"/>
            <a:ext cx="7188743" cy="147344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2075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1477" dirty="0">
                <a:solidFill>
                  <a:srgbClr val="0070C0"/>
                </a:solidFill>
                <a:latin typeface="ＭＳ Ｐゴシック" charset="-128"/>
              </a:rPr>
              <a:t>　</a:t>
            </a:r>
            <a:r>
              <a:rPr lang="ja-JP" altLang="en-US" sz="1477" dirty="0">
                <a:latin typeface="ＭＳ Ｐゴシック" charset="-128"/>
              </a:rPr>
              <a:t>　</a:t>
            </a:r>
            <a:r>
              <a:rPr lang="ja-JP" altLang="en-US" sz="20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テーマ：</a:t>
            </a:r>
            <a:r>
              <a:rPr lang="en-US" altLang="ja-JP" sz="20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FP</a:t>
            </a:r>
            <a:r>
              <a:rPr lang="ja-JP" altLang="en-US" sz="20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キャプテン</a:t>
            </a:r>
            <a:r>
              <a:rPr lang="en-US" altLang="ja-JP" sz="20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Q&amp;A</a:t>
            </a:r>
            <a:r>
              <a:rPr lang="ja-JP" altLang="en-US" sz="2000" b="1" dirty="0">
                <a:solidFill>
                  <a:srgbClr val="00206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を引用した活用事例　第２弾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eaLnBrk="1" hangingPunct="1">
              <a:defRPr/>
            </a:pPr>
            <a:r>
              <a:rPr lang="ja-JP" altLang="en-US" sz="1600" b="1" dirty="0">
                <a:latin typeface="ＭＳ Ｐゴシック" charset="-128"/>
              </a:rPr>
              <a:t>　　</a:t>
            </a:r>
            <a:r>
              <a:rPr lang="ja-JP" altLang="en-US" sz="1800" b="1" dirty="0">
                <a:latin typeface="ＭＳ Ｐゴシック" charset="-128"/>
              </a:rPr>
              <a:t>開催日：</a:t>
            </a:r>
            <a:r>
              <a:rPr lang="en-US" altLang="ja-JP" sz="1800" b="1" dirty="0">
                <a:latin typeface="ＭＳ Ｐゴシック" charset="-128"/>
              </a:rPr>
              <a:t>2020</a:t>
            </a:r>
            <a:r>
              <a:rPr lang="ja-JP" altLang="en-US" sz="1800" b="1" dirty="0">
                <a:latin typeface="ＭＳ Ｐゴシック" charset="-128"/>
              </a:rPr>
              <a:t>年４月</a:t>
            </a:r>
            <a:r>
              <a:rPr lang="en-US" altLang="ja-JP" sz="1800" b="1" dirty="0">
                <a:latin typeface="ＭＳ Ｐゴシック" charset="-128"/>
              </a:rPr>
              <a:t>4 </a:t>
            </a:r>
            <a:r>
              <a:rPr lang="ja-JP" altLang="en-US" sz="1800" b="1" dirty="0">
                <a:latin typeface="ＭＳ Ｐゴシック" charset="-128"/>
              </a:rPr>
              <a:t>日（土）　開催時間：　</a:t>
            </a:r>
            <a:r>
              <a:rPr lang="en-US" altLang="ja-JP" sz="1800" b="1" dirty="0">
                <a:solidFill>
                  <a:srgbClr val="FF0000"/>
                </a:solidFill>
                <a:latin typeface="ＭＳ Ｐゴシック" charset="-128"/>
              </a:rPr>
              <a:t>10</a:t>
            </a:r>
            <a:r>
              <a:rPr lang="ja-JP" altLang="en-US" sz="1800" b="1" dirty="0">
                <a:solidFill>
                  <a:srgbClr val="FF0000"/>
                </a:solidFill>
                <a:latin typeface="ＭＳ Ｐゴシック" charset="-128"/>
              </a:rPr>
              <a:t>：</a:t>
            </a:r>
            <a:r>
              <a:rPr lang="en-US" altLang="ja-JP" sz="1800" b="1" dirty="0">
                <a:solidFill>
                  <a:srgbClr val="FF0000"/>
                </a:solidFill>
                <a:latin typeface="ＭＳ Ｐゴシック" charset="-128"/>
              </a:rPr>
              <a:t>00</a:t>
            </a:r>
            <a:r>
              <a:rPr lang="ja-JP" altLang="en-US" sz="1800" b="1" dirty="0">
                <a:solidFill>
                  <a:srgbClr val="FF0000"/>
                </a:solidFill>
                <a:latin typeface="ＭＳ Ｐゴシック" charset="-128"/>
              </a:rPr>
              <a:t>　～　</a:t>
            </a:r>
            <a:r>
              <a:rPr lang="en-US" altLang="ja-JP" sz="1800" b="1" dirty="0">
                <a:solidFill>
                  <a:srgbClr val="FF0000"/>
                </a:solidFill>
                <a:latin typeface="ＭＳ Ｐゴシック" charset="-128"/>
              </a:rPr>
              <a:t>12</a:t>
            </a:r>
            <a:r>
              <a:rPr lang="ja-JP" altLang="en-US" sz="1800" b="1" dirty="0">
                <a:solidFill>
                  <a:srgbClr val="FF0000"/>
                </a:solidFill>
                <a:latin typeface="ＭＳ Ｐゴシック" charset="-128"/>
              </a:rPr>
              <a:t>：</a:t>
            </a:r>
            <a:r>
              <a:rPr lang="en-US" altLang="ja-JP" sz="1800" b="1" dirty="0">
                <a:solidFill>
                  <a:srgbClr val="FF0000"/>
                </a:solidFill>
                <a:latin typeface="ＭＳ Ｐゴシック" charset="-128"/>
              </a:rPr>
              <a:t>00</a:t>
            </a:r>
            <a:r>
              <a:rPr lang="ja-JP" altLang="en-US" sz="1800" b="1" dirty="0">
                <a:solidFill>
                  <a:srgbClr val="FF0000"/>
                </a:solidFill>
                <a:latin typeface="ＭＳ Ｐゴシック" charset="-128"/>
              </a:rPr>
              <a:t>　</a:t>
            </a:r>
            <a:r>
              <a:rPr lang="ja-JP" altLang="en-US" sz="1600" b="1" dirty="0">
                <a:solidFill>
                  <a:srgbClr val="FF0000"/>
                </a:solidFill>
                <a:latin typeface="ＭＳ Ｐゴシック" charset="-128"/>
              </a:rPr>
              <a:t>　</a:t>
            </a:r>
            <a:endParaRPr lang="en-US" altLang="ja-JP" sz="1600" b="1" dirty="0">
              <a:solidFill>
                <a:srgbClr val="FF0000"/>
              </a:solidFill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1600" b="1" dirty="0">
                <a:latin typeface="ＭＳ Ｐゴシック" charset="-128"/>
              </a:rPr>
              <a:t>　　会場：神奈川県ファイナンシャルプランナーズ協同組合　横浜教室</a:t>
            </a:r>
            <a:endParaRPr lang="en-US" altLang="ja-JP" sz="1600" b="1" dirty="0">
              <a:latin typeface="ＭＳ Ｐゴシック" charset="-128"/>
            </a:endParaRPr>
          </a:p>
          <a:p>
            <a:pPr eaLnBrk="1" hangingPunct="1">
              <a:defRPr/>
            </a:pPr>
            <a:r>
              <a:rPr lang="ja-JP" altLang="en-US" sz="1600" b="1" dirty="0">
                <a:latin typeface="ＭＳ Ｐゴシック" charset="-128"/>
              </a:rPr>
              <a:t>　　　　（横浜市神奈川区鶴屋町２－２１－８　第１安田ビル７階）</a:t>
            </a:r>
            <a:endParaRPr lang="en-US" altLang="ja-JP" sz="1600" b="1" dirty="0">
              <a:latin typeface="ＭＳ Ｐゴシック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22274" y="320752"/>
            <a:ext cx="6991281" cy="403537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110" dirty="0">
                <a:solidFill>
                  <a:srgbClr val="0000FF"/>
                </a:solidFill>
              </a:rPr>
              <a:t>　</a:t>
            </a:r>
            <a:r>
              <a:rPr lang="ja-JP" altLang="en-US" sz="2110" dirty="0">
                <a:solidFill>
                  <a:schemeClr val="tx1"/>
                </a:solidFill>
              </a:rPr>
              <a:t>“セミナー”　お申込み方法</a:t>
            </a: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602563"/>
              </p:ext>
            </p:extLst>
          </p:nvPr>
        </p:nvGraphicFramePr>
        <p:xfrm>
          <a:off x="47082" y="7077128"/>
          <a:ext cx="7172674" cy="2553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4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90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5938">
                <a:tc gridSpan="2"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ふりがな</a:t>
                      </a:r>
                    </a:p>
                  </a:txBody>
                  <a:tcPr marL="96477" marR="96477" marT="44531" marB="445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1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男 　 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□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 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44531" marB="445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34925" marR="0" lvl="0" indent="0" algn="l" defTabSz="920750" rtl="0" eaLnBrk="1" fontAlgn="t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□セミナーに参加する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34925" marR="0" lvl="0" indent="0" algn="l" defTabSz="920750" rtl="0" eaLnBrk="1" fontAlgn="t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44531" marB="445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349">
                <a:tc gridSpan="2"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お名前</a:t>
                      </a:r>
                    </a:p>
                  </a:txBody>
                  <a:tcPr marL="96477" marR="96477" marT="44531" marB="445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21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年齢　　　　　　　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44531" marB="445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725">
                <a:tc>
                  <a:txBody>
                    <a:bodyPr/>
                    <a:lstStyle/>
                    <a:p>
                      <a:pPr marL="0" marR="0" lvl="0" indent="0" algn="l" defTabSz="921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電話</a:t>
                      </a:r>
                    </a:p>
                    <a:p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44531" marB="445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21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ＦＡＸ</a:t>
                      </a:r>
                    </a:p>
                    <a:p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44531" marB="445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21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e-DE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E-mail</a:t>
                      </a:r>
                    </a:p>
                    <a:p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44531" marB="445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8618">
                <a:tc gridSpan="4">
                  <a:txBody>
                    <a:bodyPr/>
                    <a:lstStyle/>
                    <a:p>
                      <a:pPr marL="0" marR="0" lvl="0" indent="0" algn="l" defTabSz="9218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ご住所 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(〒      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　</a:t>
                      </a:r>
                      <a:r>
                        <a:rPr kumimoji="1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-</a:t>
                      </a:r>
                      <a:r>
                        <a:rPr kumimoji="1" lang="ja-JP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  　　　　　）</a:t>
                      </a:r>
                    </a:p>
                    <a:p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44531" marB="445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456">
                <a:tc gridSpan="4">
                  <a:txBody>
                    <a:bodyPr/>
                    <a:lstStyle/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ご質問</a:t>
                      </a:r>
                    </a:p>
                  </a:txBody>
                  <a:tcPr marL="96477" marR="96477" marT="44531" marB="445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474">
                <a:tc gridSpan="4">
                  <a:txBody>
                    <a:bodyPr/>
                    <a:lstStyle/>
                    <a:p>
                      <a:r>
                        <a:rPr lang="ja-JP" altLang="en-US" sz="900" spc="-151" dirty="0">
                          <a:latin typeface="+mn-lt"/>
                          <a:ea typeface="+mn-ea"/>
                        </a:rPr>
                        <a:t>ご注意：上記の個人情報は、当組合開催のセミナー関連のみに使用し、他の目的で使用する、あるいは第三者に対して情報を 提供することや開示することはありません。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</a:endParaRPr>
                    </a:p>
                  </a:txBody>
                  <a:tcPr marL="96477" marR="9647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02" name="テキスト ボックス 12"/>
          <p:cNvSpPr txBox="1">
            <a:spLocks noChangeArrowheads="1"/>
          </p:cNvSpPr>
          <p:nvPr/>
        </p:nvSpPr>
        <p:spPr bwMode="auto">
          <a:xfrm>
            <a:off x="159006" y="6703345"/>
            <a:ext cx="3935052" cy="384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9207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99" dirty="0">
                <a:latin typeface="Arial" charset="0"/>
              </a:rPr>
              <a:t>FAX</a:t>
            </a:r>
            <a:r>
              <a:rPr lang="ja-JP" altLang="en-US" sz="1899" dirty="0">
                <a:latin typeface="Arial" charset="0"/>
              </a:rPr>
              <a:t>送信用紙　０４５－３１５－０１２２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314893" y="2780624"/>
            <a:ext cx="1478990" cy="21027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1477" b="1" dirty="0">
                <a:solidFill>
                  <a:schemeClr val="bg1"/>
                </a:solidFill>
              </a:rPr>
              <a:t>電話の場合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314893" y="3355779"/>
            <a:ext cx="1478990" cy="21027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1477" b="1" dirty="0">
                <a:solidFill>
                  <a:schemeClr val="bg1"/>
                </a:solidFill>
              </a:rPr>
              <a:t>ＦＡＸの場合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314893" y="3060471"/>
            <a:ext cx="1478990" cy="23037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1477" b="1" dirty="0">
                <a:solidFill>
                  <a:schemeClr val="bg1"/>
                </a:solidFill>
              </a:rPr>
              <a:t>ホームページから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314893" y="3630989"/>
            <a:ext cx="1478990" cy="225733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1477" b="1" dirty="0">
                <a:solidFill>
                  <a:schemeClr val="bg1"/>
                </a:solidFill>
              </a:rPr>
              <a:t>Ｅメールの場合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367261" y="6697252"/>
            <a:ext cx="2745506" cy="350196"/>
          </a:xfrm>
          <a:prstGeom prst="round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33" dirty="0">
                <a:solidFill>
                  <a:srgbClr val="404040"/>
                </a:solidFill>
              </a:rPr>
              <a:t>申込締切</a:t>
            </a:r>
            <a:r>
              <a:rPr lang="ja-JP" altLang="en-US" sz="2033" b="1" dirty="0">
                <a:solidFill>
                  <a:srgbClr val="404040"/>
                </a:solidFill>
              </a:rPr>
              <a:t>４</a:t>
            </a:r>
            <a:r>
              <a:rPr lang="ja-JP" altLang="en-US" sz="2033" b="1" dirty="0">
                <a:solidFill>
                  <a:srgbClr val="404040"/>
                </a:solidFill>
                <a:latin typeface="ＭＳ Ｐゴシック" charset="-128"/>
              </a:rPr>
              <a:t>月</a:t>
            </a:r>
            <a:r>
              <a:rPr lang="en-US" altLang="ja-JP" sz="2033" b="1" dirty="0">
                <a:solidFill>
                  <a:srgbClr val="404040"/>
                </a:solidFill>
                <a:latin typeface="ＭＳ Ｐゴシック" charset="-128"/>
              </a:rPr>
              <a:t>2</a:t>
            </a:r>
            <a:r>
              <a:rPr lang="ja-JP" altLang="en-US" sz="2033" b="1" dirty="0">
                <a:solidFill>
                  <a:srgbClr val="404040"/>
                </a:solidFill>
                <a:latin typeface="ＭＳ Ｐゴシック" charset="-128"/>
              </a:rPr>
              <a:t>日（木）</a:t>
            </a:r>
            <a:endParaRPr lang="ja-JP" altLang="en-US" sz="2033" dirty="0">
              <a:solidFill>
                <a:srgbClr val="404040"/>
              </a:solidFill>
            </a:endParaRPr>
          </a:p>
        </p:txBody>
      </p:sp>
      <p:pic>
        <p:nvPicPr>
          <p:cNvPr id="15" name="Picture 37" descr="KFP地図_縮小版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65778" y="3962149"/>
            <a:ext cx="3571014" cy="2679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円/楕円 15"/>
          <p:cNvSpPr/>
          <p:nvPr/>
        </p:nvSpPr>
        <p:spPr>
          <a:xfrm rot="20469900">
            <a:off x="904692" y="4412328"/>
            <a:ext cx="1519188" cy="858215"/>
          </a:xfrm>
          <a:prstGeom prst="ellipse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ja-JP" altLang="en-US" sz="2110" dirty="0"/>
              <a:t>横浜</a:t>
            </a:r>
            <a:endParaRPr lang="en-US" altLang="ja-JP" sz="2110" dirty="0"/>
          </a:p>
          <a:p>
            <a:pPr algn="ctr">
              <a:defRPr/>
            </a:pPr>
            <a:r>
              <a:rPr lang="ja-JP" altLang="en-US" sz="2110" dirty="0"/>
              <a:t>駅近５分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45175" y="5569807"/>
            <a:ext cx="3273653" cy="774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77" dirty="0"/>
              <a:t>主催　：</a:t>
            </a:r>
            <a:endParaRPr lang="en-US" altLang="ja-JP" sz="1477" dirty="0"/>
          </a:p>
          <a:p>
            <a:r>
              <a:rPr lang="ja-JP" altLang="en-US" sz="1477" dirty="0"/>
              <a:t>神奈川県ファイナンシャルプランナーズ</a:t>
            </a:r>
            <a:endParaRPr lang="en-US" altLang="ja-JP" sz="1477" dirty="0"/>
          </a:p>
          <a:p>
            <a:r>
              <a:rPr lang="ja-JP" altLang="en-US" sz="1477" dirty="0"/>
              <a:t>協同組合</a:t>
            </a:r>
          </a:p>
        </p:txBody>
      </p:sp>
    </p:spTree>
    <p:extLst>
      <p:ext uri="{BB962C8B-B14F-4D97-AF65-F5344CB8AC3E}">
        <p14:creationId xmlns:p14="http://schemas.microsoft.com/office/powerpoint/2010/main" val="228932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460</Words>
  <Application>Microsoft Office PowerPoint</Application>
  <PresentationFormat>ユーザー設定</PresentationFormat>
  <Paragraphs>49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HGSｺﾞｼｯｸE</vt:lpstr>
      <vt:lpstr>ＭＳ Ｐゴシック</vt:lpstr>
      <vt:lpstr>Arial</vt:lpstr>
      <vt:lpstr>Calibri</vt:lpstr>
      <vt:lpstr>Century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yiwasaki</dc:creator>
  <cp:lastModifiedBy>知一 滝田</cp:lastModifiedBy>
  <cp:revision>142</cp:revision>
  <cp:lastPrinted>2017-07-07T05:06:06Z</cp:lastPrinted>
  <dcterms:created xsi:type="dcterms:W3CDTF">2014-12-30T11:13:29Z</dcterms:created>
  <dcterms:modified xsi:type="dcterms:W3CDTF">2020-02-27T09:07:28Z</dcterms:modified>
</cp:coreProperties>
</file>